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6858000" cy="9144000"/>
  <p:embeddedFontLst>
    <p:embeddedFont>
      <p:font typeface="Arial Narrow"/>
      <p:regular r:id="rId51"/>
      <p:bold r:id="rId52"/>
      <p:italic r:id="rId53"/>
      <p:boldItalic r:id="rId54"/>
    </p:embeddedFont>
    <p:embeddedFont>
      <p:font typeface="Noto Sans Symbols"/>
      <p:regular r:id="rId55"/>
      <p:bold r:id="rId56"/>
    </p:embeddedFont>
    <p:embeddedFont>
      <p:font typeface="Source Sans Pro"/>
      <p:regular r:id="rId57"/>
      <p:bold r:id="rId58"/>
      <p:italic r:id="rId59"/>
      <p:boldItalic r:id="rId60"/>
    </p:embeddedFont>
    <p:embeddedFont>
      <p:font typeface="Cambria Math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hEVNsKovmUwmYQnv4Q69bw1UVi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557CF0-6A59-4703-AD3C-35867946158C}">
  <a:tblStyle styleId="{E8557CF0-6A59-4703-AD3C-35867946158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CambriaMath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alNarrow-regular.fntdata"/><Relationship Id="rId50" Type="http://schemas.openxmlformats.org/officeDocument/2006/relationships/slide" Target="slides/slide45.xml"/><Relationship Id="rId53" Type="http://schemas.openxmlformats.org/officeDocument/2006/relationships/font" Target="fonts/ArialNarrow-italic.fntdata"/><Relationship Id="rId52" Type="http://schemas.openxmlformats.org/officeDocument/2006/relationships/font" Target="fonts/ArialNarrow-bold.fntdata"/><Relationship Id="rId11" Type="http://schemas.openxmlformats.org/officeDocument/2006/relationships/slide" Target="slides/slide6.xml"/><Relationship Id="rId55" Type="http://schemas.openxmlformats.org/officeDocument/2006/relationships/font" Target="fonts/NotoSansSymbols-regular.fntdata"/><Relationship Id="rId10" Type="http://schemas.openxmlformats.org/officeDocument/2006/relationships/slide" Target="slides/slide5.xml"/><Relationship Id="rId54" Type="http://schemas.openxmlformats.org/officeDocument/2006/relationships/font" Target="fonts/ArialNarrow-boldItalic.fntdata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font" Target="fonts/NotoSansSymbols-bold.fntdata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1bf2f8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181bf2f824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592dd041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1d592dd041b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4e30fb220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1d4e30fb220_3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d16ced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1cd16ced2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d16ced2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1cd16ced237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4e30fb220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1d4e30fb220_3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d52374b0b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1d52374b0ba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52374b0ba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1d52374b0ba_2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4f1287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d4f1287dd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52374b0ba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1d52374b0ba_2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d4e30fb2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1d4e30fb220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d3e177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1cd3e17755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d3e1775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1cd3e177553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4e30fb2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1d4e30fb22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d4e30fb22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1d4e30fb220_3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4e30fb220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1d4e30fb220_3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52c2bd43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1d52c2bd439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4e30fb220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1d4e30fb220_3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4e30fb220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1d4e30fb220_3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54cf815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1d54cf8156b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4e30fb22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1d4e30fb220_3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580dfd6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1d580dfd6c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580dfd6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1d580dfd6cc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d580dfda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g1d580dfda7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f651cdbf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g1f651cdbfec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d16ced23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g1cd16ced237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580dfd6c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g1d580dfd6c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d4f1287d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1d4f1287ddb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e0406e118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1e0406e1186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0406e11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g1e0406e1186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52c2bd439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1d52c2bd439_2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52374b0b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1d52374b0ba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21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21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24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5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hesis.unipd.it/bitstream/20.500.12608/17505/1/Zambelli_Martina_tesi_magistrale.pdf" TargetMode="External"/><Relationship Id="rId4" Type="http://schemas.openxmlformats.org/officeDocument/2006/relationships/hyperlink" Target="https://journals.sagepub.com/doi/full/10.1177/0142331220928887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47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Relationship Id="rId5" Type="http://schemas.openxmlformats.org/officeDocument/2006/relationships/image" Target="../media/image7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image" Target="../media/image23.png"/><Relationship Id="rId5" Type="http://schemas.openxmlformats.org/officeDocument/2006/relationships/image" Target="../media/image78.png"/><Relationship Id="rId6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4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0.png"/><Relationship Id="rId4" Type="http://schemas.openxmlformats.org/officeDocument/2006/relationships/image" Target="../media/image79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5.png"/><Relationship Id="rId4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3.png"/><Relationship Id="rId4" Type="http://schemas.openxmlformats.org/officeDocument/2006/relationships/image" Target="../media/image87.png"/><Relationship Id="rId10" Type="http://schemas.openxmlformats.org/officeDocument/2006/relationships/image" Target="../media/image99.png"/><Relationship Id="rId9" Type="http://schemas.openxmlformats.org/officeDocument/2006/relationships/image" Target="../media/image100.png"/><Relationship Id="rId5" Type="http://schemas.openxmlformats.org/officeDocument/2006/relationships/image" Target="../media/image92.png"/><Relationship Id="rId6" Type="http://schemas.openxmlformats.org/officeDocument/2006/relationships/image" Target="../media/image96.png"/><Relationship Id="rId7" Type="http://schemas.openxmlformats.org/officeDocument/2006/relationships/image" Target="../media/image102.png"/><Relationship Id="rId8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Relationship Id="rId6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Relationship Id="rId5" Type="http://schemas.openxmlformats.org/officeDocument/2006/relationships/image" Target="../media/image23.png"/><Relationship Id="rId6" Type="http://schemas.openxmlformats.org/officeDocument/2006/relationships/image" Target="../media/image1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Relationship Id="rId5" Type="http://schemas.openxmlformats.org/officeDocument/2006/relationships/image" Target="../media/image107.png"/><Relationship Id="rId6" Type="http://schemas.openxmlformats.org/officeDocument/2006/relationships/image" Target="../media/image1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4.png"/><Relationship Id="rId4" Type="http://schemas.openxmlformats.org/officeDocument/2006/relationships/image" Target="../media/image1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6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37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526471" y="2807263"/>
            <a:ext cx="809105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urce Sans Pro"/>
              <a:buNone/>
            </a:pPr>
            <a:r>
              <a:rPr b="1" i="0" lang="en-US" sz="40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Robotics and Control (2) Project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526470" y="5259749"/>
            <a:ext cx="809105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urce Sans Pro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Mohamed Abdelwahab, Marco Mustacchi, David Pfeifer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1bf2f824e_0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81bf2f824e_0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Problem: Problem encountered</a:t>
            </a:r>
            <a:endParaRPr b="1" i="0" sz="3200" u="none" cap="none" strike="noStrike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g181bf2f824e_0_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181bf2f824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575" y="4711471"/>
            <a:ext cx="5144976" cy="12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81bf2f82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0013" y="1676599"/>
            <a:ext cx="5150118" cy="12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81bf2f824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013800" y="3825100"/>
            <a:ext cx="1116400" cy="2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81bf2f824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521" y="3314396"/>
            <a:ext cx="2898152" cy="12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81bf2f824e_0_0"/>
          <p:cNvSpPr txBox="1"/>
          <p:nvPr/>
        </p:nvSpPr>
        <p:spPr>
          <a:xfrm>
            <a:off x="2767891" y="2965727"/>
            <a:ext cx="387561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Before State Feedback 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81bf2f824e_0_0"/>
          <p:cNvSpPr txBox="1"/>
          <p:nvPr/>
        </p:nvSpPr>
        <p:spPr>
          <a:xfrm>
            <a:off x="2767891" y="6000296"/>
            <a:ext cx="387561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After State Feedback non-linear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592dd041b_3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d592dd041b_3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Saturation: actuator input commands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g1d592dd041b_3_0"/>
          <p:cNvSpPr/>
          <p:nvPr/>
        </p:nvSpPr>
        <p:spPr>
          <a:xfrm>
            <a:off x="115600" y="1138740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1d592dd041b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570" y="2989213"/>
            <a:ext cx="3806851" cy="18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d592dd041b_3_0"/>
          <p:cNvSpPr txBox="1"/>
          <p:nvPr/>
        </p:nvSpPr>
        <p:spPr>
          <a:xfrm>
            <a:off x="2997350" y="2989225"/>
            <a:ext cx="63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3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d592dd041b_3_0"/>
          <p:cNvSpPr txBox="1"/>
          <p:nvPr/>
        </p:nvSpPr>
        <p:spPr>
          <a:xfrm>
            <a:off x="2997350" y="3834725"/>
            <a:ext cx="63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3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1d592dd041b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100" y="2244213"/>
            <a:ext cx="37433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d592dd041b_3_0"/>
          <p:cNvSpPr txBox="1"/>
          <p:nvPr/>
        </p:nvSpPr>
        <p:spPr>
          <a:xfrm>
            <a:off x="278600" y="12983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Saturation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4e30fb220_3_114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d4e30fb220_3_114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Tracking: Performance Measurements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Google Shape;216;g1d4e30fb220_3_114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d4e30fb220_3_114"/>
          <p:cNvSpPr txBox="1"/>
          <p:nvPr/>
        </p:nvSpPr>
        <p:spPr>
          <a:xfrm>
            <a:off x="1374356" y="2449315"/>
            <a:ext cx="367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endParaRPr b="1" i="0" sz="22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Custom Rise Time</a:t>
            </a:r>
            <a:endParaRPr b="1" i="0" sz="22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d4e30fb220_3_114"/>
          <p:cNvSpPr txBox="1"/>
          <p:nvPr/>
        </p:nvSpPr>
        <p:spPr>
          <a:xfrm>
            <a:off x="1374356" y="4862171"/>
            <a:ext cx="504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1" i="0" lang="en-US" sz="2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Prescribed performance bounds</a:t>
            </a:r>
            <a:endParaRPr b="1" i="0" sz="22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d4e30fb220_3_114"/>
          <p:cNvSpPr txBox="1"/>
          <p:nvPr/>
        </p:nvSpPr>
        <p:spPr>
          <a:xfrm>
            <a:off x="320386" y="1321600"/>
            <a:ext cx="289387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</a:rPr>
              <a:t>Numerical: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b="0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0" name="Google Shape;220;g1d4e30fb220_3_114"/>
          <p:cNvSpPr/>
          <p:nvPr/>
        </p:nvSpPr>
        <p:spPr>
          <a:xfrm>
            <a:off x="1273855" y="2355226"/>
            <a:ext cx="4586618" cy="121440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d4e30fb220_3_114"/>
          <p:cNvSpPr/>
          <p:nvPr/>
        </p:nvSpPr>
        <p:spPr>
          <a:xfrm>
            <a:off x="1273855" y="4468868"/>
            <a:ext cx="4586618" cy="121440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Numerical Performance Measures: Tracking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110837" y="1302472"/>
            <a:ext cx="271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790" y="1981425"/>
            <a:ext cx="35718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/>
          <p:nvPr/>
        </p:nvSpPr>
        <p:spPr>
          <a:xfrm>
            <a:off x="519241" y="3485736"/>
            <a:ext cx="1026052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Where,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75" y="4428803"/>
            <a:ext cx="46672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8375" y="4714553"/>
            <a:ext cx="45910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8375" y="5003466"/>
            <a:ext cx="44672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2368358" y="1827253"/>
            <a:ext cx="4683599" cy="1431925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-1" y="290945"/>
            <a:ext cx="9144000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Numerical Performance Measures: Tracking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 txBox="1"/>
          <p:nvPr/>
        </p:nvSpPr>
        <p:spPr>
          <a:xfrm>
            <a:off x="605125" y="1852025"/>
            <a:ext cx="70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1629900" y="1815650"/>
            <a:ext cx="5397900" cy="400200"/>
          </a:xfrm>
          <a:prstGeom prst="rect">
            <a:avLst/>
          </a:prstGeom>
          <a:solidFill>
            <a:srgbClr val="F1BDB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used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stepinfo MATLAB function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 txBox="1"/>
          <p:nvPr/>
        </p:nvSpPr>
        <p:spPr>
          <a:xfrm>
            <a:off x="1629900" y="4513575"/>
            <a:ext cx="5397900" cy="4002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use a fixed tolerance band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110825" y="3740525"/>
            <a:ext cx="492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Custom Rise Time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 txBox="1"/>
          <p:nvPr/>
        </p:nvSpPr>
        <p:spPr>
          <a:xfrm>
            <a:off x="110837" y="1217415"/>
            <a:ext cx="271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Rise Time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5250" y="2103651"/>
            <a:ext cx="996925" cy="9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238" y="4903663"/>
            <a:ext cx="996925" cy="9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"/>
          <p:cNvSpPr txBox="1"/>
          <p:nvPr/>
        </p:nvSpPr>
        <p:spPr>
          <a:xfrm>
            <a:off x="110825" y="2363613"/>
            <a:ext cx="194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b="1" i="0" sz="25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"/>
          <p:cNvSpPr txBox="1"/>
          <p:nvPr/>
        </p:nvSpPr>
        <p:spPr>
          <a:xfrm>
            <a:off x="117898" y="5163625"/>
            <a:ext cx="200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i="0" sz="25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"/>
          <p:cNvSpPr txBox="1"/>
          <p:nvPr/>
        </p:nvSpPr>
        <p:spPr>
          <a:xfrm>
            <a:off x="1629900" y="5890475"/>
            <a:ext cx="5266500" cy="400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add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hoc MATLAB function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Rise Time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1629900" y="3103140"/>
            <a:ext cx="5397900" cy="400200"/>
          </a:xfrm>
          <a:prstGeom prst="rect">
            <a:avLst/>
          </a:prstGeom>
          <a:solidFill>
            <a:srgbClr val="F1BDB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our case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response of a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dynamical system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d16ced237_0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cd16ced237_0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Prescribed Performance Bounds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g1cd16ced237_0_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g1cd16ced237_0_0"/>
          <p:cNvCxnSpPr/>
          <p:nvPr/>
        </p:nvCxnSpPr>
        <p:spPr>
          <a:xfrm>
            <a:off x="146700" y="6142850"/>
            <a:ext cx="890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g1cd16ced237_0_0"/>
          <p:cNvSpPr txBox="1"/>
          <p:nvPr/>
        </p:nvSpPr>
        <p:spPr>
          <a:xfrm>
            <a:off x="146700" y="6381250"/>
            <a:ext cx="8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https://thesis.unipd.it/bitstream/20.500.12608/17505/1/Zambelli_Martina_tesi_magistrale.pdf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cd16ced237_0_0"/>
          <p:cNvSpPr txBox="1"/>
          <p:nvPr/>
        </p:nvSpPr>
        <p:spPr>
          <a:xfrm>
            <a:off x="146700" y="6142850"/>
            <a:ext cx="8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https://journals.sagepub.com/doi/full/10.1177/0142331220928887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cd16ced237_0_0"/>
          <p:cNvSpPr txBox="1"/>
          <p:nvPr/>
        </p:nvSpPr>
        <p:spPr>
          <a:xfrm>
            <a:off x="416361" y="1333350"/>
            <a:ext cx="579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Exponentially Decreasing Function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cd16ced23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9359" y="2271314"/>
            <a:ext cx="46863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cd16ced23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352" y="4065611"/>
            <a:ext cx="4044837" cy="5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cd16ced23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891" y="5036475"/>
            <a:ext cx="23812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cd16ced237_0_0"/>
          <p:cNvSpPr/>
          <p:nvPr/>
        </p:nvSpPr>
        <p:spPr>
          <a:xfrm>
            <a:off x="1594572" y="2166759"/>
            <a:ext cx="5095875" cy="597261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cd16ced237_0_0"/>
          <p:cNvSpPr txBox="1"/>
          <p:nvPr/>
        </p:nvSpPr>
        <p:spPr>
          <a:xfrm>
            <a:off x="1177664" y="3055264"/>
            <a:ext cx="78416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The boundary expressions for tracking errors are as follows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0" name="Google Shape;270;g1cd16ced237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6400" y="3797531"/>
            <a:ext cx="3916959" cy="22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d16ced237_0_31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cd16ced237_0_31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Controllers: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Qualitative 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Tuning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g1cd16ced237_0_31"/>
          <p:cNvSpPr/>
          <p:nvPr/>
        </p:nvSpPr>
        <p:spPr>
          <a:xfrm>
            <a:off x="115537" y="1117600"/>
            <a:ext cx="8908500" cy="5560316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cd16ced237_0_31"/>
          <p:cNvSpPr/>
          <p:nvPr/>
        </p:nvSpPr>
        <p:spPr>
          <a:xfrm>
            <a:off x="797950" y="1682175"/>
            <a:ext cx="27606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cd16ced237_0_31"/>
          <p:cNvSpPr/>
          <p:nvPr/>
        </p:nvSpPr>
        <p:spPr>
          <a:xfrm>
            <a:off x="797950" y="2954550"/>
            <a:ext cx="27606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Rise Time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cd16ced237_0_31"/>
          <p:cNvSpPr/>
          <p:nvPr/>
        </p:nvSpPr>
        <p:spPr>
          <a:xfrm>
            <a:off x="797950" y="4316125"/>
            <a:ext cx="27606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Prescribed Bounds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cd16ced237_0_31"/>
          <p:cNvSpPr/>
          <p:nvPr/>
        </p:nvSpPr>
        <p:spPr>
          <a:xfrm>
            <a:off x="5758125" y="2415450"/>
            <a:ext cx="2760600" cy="20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 Tuning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1cd16ced237_0_31"/>
          <p:cNvCxnSpPr>
            <a:stCxn id="278" idx="3"/>
            <a:endCxn id="281" idx="1"/>
          </p:cNvCxnSpPr>
          <p:nvPr/>
        </p:nvCxnSpPr>
        <p:spPr>
          <a:xfrm>
            <a:off x="3558550" y="2156625"/>
            <a:ext cx="2199600" cy="1272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g1cd16ced237_0_31"/>
          <p:cNvCxnSpPr>
            <a:stCxn id="280" idx="3"/>
            <a:endCxn id="281" idx="1"/>
          </p:cNvCxnSpPr>
          <p:nvPr/>
        </p:nvCxnSpPr>
        <p:spPr>
          <a:xfrm flipH="1" rot="10800000">
            <a:off x="3558550" y="3428875"/>
            <a:ext cx="2199600" cy="1361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g1cd16ced237_0_31"/>
          <p:cNvCxnSpPr>
            <a:endCxn id="281" idx="1"/>
          </p:cNvCxnSpPr>
          <p:nvPr/>
        </p:nvCxnSpPr>
        <p:spPr>
          <a:xfrm>
            <a:off x="3601425" y="3429000"/>
            <a:ext cx="21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4e30fb220_3_8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1d4e30fb220_3_8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Qualitative Tracking Controller Tuning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g1d4e30fb220_3_8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1d4e30fb220_3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637" y="2533725"/>
            <a:ext cx="3220425" cy="25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d4e30fb220_3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472" y="2700918"/>
            <a:ext cx="11334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d4e30fb220_3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581" y="4360809"/>
            <a:ext cx="33051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d4e30fb220_3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1331" y="2367733"/>
            <a:ext cx="19240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d4e30fb220_3_80"/>
          <p:cNvSpPr txBox="1"/>
          <p:nvPr/>
        </p:nvSpPr>
        <p:spPr>
          <a:xfrm>
            <a:off x="110837" y="1384950"/>
            <a:ext cx="8908500" cy="4616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Approximation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Considering the two dominant eigenvalues -&gt; Second order system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d4e30fb220_3_80"/>
          <p:cNvSpPr/>
          <p:nvPr/>
        </p:nvSpPr>
        <p:spPr>
          <a:xfrm>
            <a:off x="512618" y="2393649"/>
            <a:ext cx="1465419" cy="105041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d4e30fb220_3_80"/>
          <p:cNvSpPr/>
          <p:nvPr/>
        </p:nvSpPr>
        <p:spPr>
          <a:xfrm>
            <a:off x="684472" y="4246140"/>
            <a:ext cx="3606284" cy="1351097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d4e30fb220_3_80"/>
          <p:cNvSpPr/>
          <p:nvPr/>
        </p:nvSpPr>
        <p:spPr>
          <a:xfrm>
            <a:off x="2772343" y="2367734"/>
            <a:ext cx="1943038" cy="1058106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52374b0ba_2_24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d52374b0ba_2_24"/>
          <p:cNvSpPr txBox="1"/>
          <p:nvPr/>
        </p:nvSpPr>
        <p:spPr>
          <a:xfrm>
            <a:off x="0" y="290950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 Performance bounds</a:t>
            </a:r>
            <a:endParaRPr b="0" i="0" sz="3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g1d52374b0ba_2_24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1d52374b0ba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575" y="1522425"/>
            <a:ext cx="2837025" cy="239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d52374b0ba_2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1225" y="1522425"/>
            <a:ext cx="2837025" cy="239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d52374b0ba_2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575" y="4086933"/>
            <a:ext cx="2837026" cy="219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d52374b0ba_2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1225" y="4086932"/>
            <a:ext cx="2837026" cy="219541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d52374b0ba_2_24"/>
          <p:cNvSpPr txBox="1"/>
          <p:nvPr/>
        </p:nvSpPr>
        <p:spPr>
          <a:xfrm>
            <a:off x="607373" y="1216043"/>
            <a:ext cx="3349500" cy="3078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d52374b0ba_2_24"/>
          <p:cNvSpPr txBox="1"/>
          <p:nvPr/>
        </p:nvSpPr>
        <p:spPr>
          <a:xfrm>
            <a:off x="5085023" y="1231585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5,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d52374b0ba_2_11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d52374b0ba_2_11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Saturation: actuator input commands</a:t>
            </a:r>
            <a:endParaRPr b="0"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9" name="Google Shape;319;g1d52374b0ba_2_11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1d52374b0ba_2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575" y="1522423"/>
            <a:ext cx="2630134" cy="222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d52374b0ba_2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675" y="1522399"/>
            <a:ext cx="2630126" cy="222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d52374b0ba_2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574" y="4056395"/>
            <a:ext cx="2630126" cy="225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d52374b0ba_2_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2863" y="4081005"/>
            <a:ext cx="2630124" cy="220134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d52374b0ba_2_110"/>
          <p:cNvSpPr txBox="1"/>
          <p:nvPr/>
        </p:nvSpPr>
        <p:spPr>
          <a:xfrm>
            <a:off x="5095024" y="1173098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5,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d52374b0ba_2_110"/>
          <p:cNvSpPr txBox="1"/>
          <p:nvPr/>
        </p:nvSpPr>
        <p:spPr>
          <a:xfrm>
            <a:off x="503923" y="1173098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-1" y="290945"/>
            <a:ext cx="9144001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 of Contents: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543" y="290944"/>
            <a:ext cx="3060457" cy="75094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/>
          <p:nvPr/>
        </p:nvSpPr>
        <p:spPr>
          <a:xfrm>
            <a:off x="115600" y="1163780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54146" y="1482434"/>
            <a:ext cx="8631380" cy="440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Problem Definition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Tracking 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Performance Measures for Tracking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Regulation 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Performance Measures for Regulation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40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4f1287ddb_0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d4f1287ddb_0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Summary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g1d4f1287ddb_0_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3" name="Google Shape;333;g1d4f1287ddb_0_0"/>
          <p:cNvGraphicFramePr/>
          <p:nvPr/>
        </p:nvGraphicFramePr>
        <p:xfrm>
          <a:off x="540326" y="14547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{E8557CF0-6A59-4703-AD3C-35867946158C}</a:tableStyleId>
              </a:tblPr>
              <a:tblGrid>
                <a:gridCol w="3020300"/>
                <a:gridCol w="1965425"/>
                <a:gridCol w="2492850"/>
              </a:tblGrid>
              <a:tr h="67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a = 3 , zeta = 0.5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a = 5 , zeta = 0.5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4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Custom_RiseTime_XY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</a:rPr>
                        <a:t>0.84</a:t>
                      </a:r>
                      <a:endParaRPr b="1" sz="1800" u="none" cap="none" strike="noStrike"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B050"/>
                          </a:solidFill>
                        </a:rPr>
                        <a:t>0.74</a:t>
                      </a:r>
                      <a:endParaRPr b="1" sz="18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Custom_RiseTime_Theta</a:t>
                      </a:r>
                      <a:r>
                        <a:rPr lang="en-US" sz="1800" u="none" cap="none" strike="noStrike"/>
                        <a:t> 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</a:rPr>
                        <a:t>1.18</a:t>
                      </a:r>
                      <a:endParaRPr b="1" sz="1800" u="none" cap="none" strike="noStrike"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B050"/>
                          </a:solidFill>
                        </a:rPr>
                        <a:t>0.99</a:t>
                      </a:r>
                      <a:endParaRPr b="1" sz="18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RMSE_x 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</a:rPr>
                        <a:t>0.129</a:t>
                      </a:r>
                      <a:endParaRPr b="1" sz="1800" u="none" cap="none" strike="noStrike"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B050"/>
                          </a:solidFill>
                        </a:rPr>
                        <a:t>0.124</a:t>
                      </a:r>
                      <a:endParaRPr b="1" sz="18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RMSE_y 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B050"/>
                          </a:solidFill>
                        </a:rPr>
                        <a:t>0.076</a:t>
                      </a:r>
                      <a:endParaRPr b="1" sz="18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</a:rPr>
                        <a:t>0.079</a:t>
                      </a:r>
                      <a:endParaRPr b="1" sz="1800" u="none" cap="none" strike="noStrike">
                        <a:solidFill>
                          <a:srgbClr val="C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RMSE_theta 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B050"/>
                          </a:solidFill>
                        </a:rPr>
                        <a:t>9.97</a:t>
                      </a:r>
                      <a:endParaRPr b="1" sz="18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</a:rPr>
                        <a:t>10.06</a:t>
                      </a:r>
                      <a:endParaRPr b="1" sz="1800" u="none" cap="none" strike="noStrike"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4" name="Google Shape;334;g1d4f1287dd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2580" y="5575967"/>
            <a:ext cx="1040375" cy="9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d4f1287ddb_0_0"/>
          <p:cNvSpPr txBox="1"/>
          <p:nvPr/>
        </p:nvSpPr>
        <p:spPr>
          <a:xfrm>
            <a:off x="4059580" y="5803762"/>
            <a:ext cx="16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Trade Off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52374b0ba_2_94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d52374b0ba_2_94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 Performance bounds: another IC</a:t>
            </a:r>
            <a:endParaRPr b="0"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g1d52374b0ba_2_94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1d52374b0ba_2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120" y="1619628"/>
            <a:ext cx="2837025" cy="23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d52374b0ba_2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95" y="1619628"/>
            <a:ext cx="2837026" cy="237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d52374b0ba_2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120" y="4128839"/>
            <a:ext cx="2837026" cy="2305053"/>
          </a:xfrm>
          <a:prstGeom prst="rect">
            <a:avLst/>
          </a:prstGeom>
          <a:noFill/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46" name="Google Shape;346;g1d52374b0ba_2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9816" y="4110894"/>
            <a:ext cx="2811704" cy="2374499"/>
          </a:xfrm>
          <a:prstGeom prst="rect">
            <a:avLst/>
          </a:prstGeom>
          <a:noFill/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47" name="Google Shape;347;g1d52374b0ba_2_94"/>
          <p:cNvSpPr txBox="1"/>
          <p:nvPr/>
        </p:nvSpPr>
        <p:spPr>
          <a:xfrm>
            <a:off x="2603555" y="1154799"/>
            <a:ext cx="3923063" cy="36929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5,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-1" y="290945"/>
            <a:ext cx="9144001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 Generation: Cubic Polynomial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363" y="1936438"/>
            <a:ext cx="51054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0938" y="2311163"/>
            <a:ext cx="50482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7580" y="3107225"/>
            <a:ext cx="3579799" cy="31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5374" y="3107225"/>
            <a:ext cx="3699858" cy="31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110837" y="1185508"/>
            <a:ext cx="28938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Equation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1594571" y="1771981"/>
            <a:ext cx="6011573" cy="99204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d4e30fb220_3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d4e30fb220_3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Cubic Polynomial: Problems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g1d4e30fb220_3_0"/>
          <p:cNvSpPr/>
          <p:nvPr/>
        </p:nvSpPr>
        <p:spPr>
          <a:xfrm>
            <a:off x="110837" y="1066800"/>
            <a:ext cx="8908500" cy="5611116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1d4e30fb220_3_0"/>
          <p:cNvSpPr txBox="1"/>
          <p:nvPr/>
        </p:nvSpPr>
        <p:spPr>
          <a:xfrm>
            <a:off x="110837" y="1413229"/>
            <a:ext cx="151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1d4e30fb220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76" y="4059112"/>
            <a:ext cx="2734851" cy="233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d4e30fb220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8549" y="1422955"/>
            <a:ext cx="2857000" cy="233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d4e30fb220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280" y="1422955"/>
            <a:ext cx="2734846" cy="2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d3e177553_0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1cd3e177553_0_0"/>
          <p:cNvSpPr txBox="1"/>
          <p:nvPr/>
        </p:nvSpPr>
        <p:spPr>
          <a:xfrm>
            <a:off x="-1" y="290945"/>
            <a:ext cx="9144000" cy="64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Dealing with Saturation: Offline Differential Flatness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8" name="Google Shape;378;g1cd3e177553_0_0"/>
          <p:cNvSpPr/>
          <p:nvPr/>
        </p:nvSpPr>
        <p:spPr>
          <a:xfrm>
            <a:off x="110837" y="993806"/>
            <a:ext cx="8908500" cy="568411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cd3e177553_0_0"/>
          <p:cNvSpPr txBox="1"/>
          <p:nvPr/>
        </p:nvSpPr>
        <p:spPr>
          <a:xfrm>
            <a:off x="140306" y="1694243"/>
            <a:ext cx="8879032" cy="8001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792" l="-958" r="0" t="-61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cd3e177553_0_0"/>
          <p:cNvSpPr txBox="1"/>
          <p:nvPr/>
        </p:nvSpPr>
        <p:spPr>
          <a:xfrm>
            <a:off x="97937" y="3016984"/>
            <a:ext cx="27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the beginning:</a:t>
            </a:r>
            <a:endParaRPr b="1" i="0" sz="26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1cd3e177553_0_0"/>
          <p:cNvSpPr txBox="1"/>
          <p:nvPr/>
        </p:nvSpPr>
        <p:spPr>
          <a:xfrm>
            <a:off x="97937" y="4467112"/>
            <a:ext cx="137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Now:</a:t>
            </a:r>
            <a:endParaRPr b="1" i="0" sz="26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cd3e177553_0_0"/>
          <p:cNvSpPr txBox="1"/>
          <p:nvPr/>
        </p:nvSpPr>
        <p:spPr>
          <a:xfrm>
            <a:off x="140305" y="1136800"/>
            <a:ext cx="289387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Idea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:</a:t>
            </a:r>
            <a:endParaRPr b="1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https://lh4.googleusercontent.com/ihtzhb7rgczJXQzqGs1Ic3GibUar29mGwmJR1PShax8d8PBphZOxpdkwvkfxzijd35XRnVEx-Nx2DcWIfNloln_VJCHrbRU8fi3BcIl8M5_LBLMvhX-wYTSFHSiFQMxbLLkRpN7YOfyxbQ=s2048" id="383" name="Google Shape;383;g1cd3e17755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9593" y="2937229"/>
            <a:ext cx="2490643" cy="1925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384" name="Google Shape;384;g1cd3e17755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8396" y="5005933"/>
            <a:ext cx="2062039" cy="1433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385" name="Google Shape;385;g1cd3e17755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8062" y="4852762"/>
            <a:ext cx="3705742" cy="15146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cd3e177553_0_0"/>
          <p:cNvSpPr/>
          <p:nvPr/>
        </p:nvSpPr>
        <p:spPr>
          <a:xfrm>
            <a:off x="1039096" y="4909123"/>
            <a:ext cx="2161339" cy="1458325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cd3e177553_0_0"/>
          <p:cNvSpPr/>
          <p:nvPr/>
        </p:nvSpPr>
        <p:spPr>
          <a:xfrm>
            <a:off x="4469493" y="4909123"/>
            <a:ext cx="3981785" cy="1458325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d3e177553_0_24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cd3e177553_0_24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Dealing with Saturations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g1cd3e177553_0_24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cd3e177553_0_24"/>
          <p:cNvSpPr txBox="1"/>
          <p:nvPr/>
        </p:nvSpPr>
        <p:spPr>
          <a:xfrm>
            <a:off x="101675" y="1270215"/>
            <a:ext cx="397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Necessary Modifications: 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cd3e177553_0_24"/>
          <p:cNvSpPr txBox="1"/>
          <p:nvPr/>
        </p:nvSpPr>
        <p:spPr>
          <a:xfrm>
            <a:off x="2679261" y="2283195"/>
            <a:ext cx="338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Trajectory Generation</a:t>
            </a:r>
            <a:endParaRPr b="0" i="0" sz="2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cd3e177553_0_24"/>
          <p:cNvSpPr/>
          <p:nvPr/>
        </p:nvSpPr>
        <p:spPr>
          <a:xfrm>
            <a:off x="829175" y="3296175"/>
            <a:ext cx="2523300" cy="12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Trajectory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already define in </a:t>
            </a:r>
            <a:r>
              <a:rPr b="0" i="0" lang="en-US" sz="2500" u="sng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2500" u="sng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1cd3e177553_0_24"/>
          <p:cNvSpPr/>
          <p:nvPr/>
        </p:nvSpPr>
        <p:spPr>
          <a:xfrm>
            <a:off x="5840875" y="3296175"/>
            <a:ext cx="2523300" cy="12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Trajectory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defined in </a:t>
            </a:r>
            <a:r>
              <a:rPr b="0" i="0" lang="en-US" sz="2500" u="sng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0" i="0" sz="2500" u="sng" cap="none" strike="noStrik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1cd3e17755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297" y="3638474"/>
            <a:ext cx="1564749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cd3e177553_0_24"/>
          <p:cNvSpPr txBox="1"/>
          <p:nvPr/>
        </p:nvSpPr>
        <p:spPr>
          <a:xfrm>
            <a:off x="1519275" y="4879363"/>
            <a:ext cx="61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Uniform Scaling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step size and trajectory duration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1cd3e177553_0_24"/>
          <p:cNvSpPr/>
          <p:nvPr/>
        </p:nvSpPr>
        <p:spPr>
          <a:xfrm>
            <a:off x="2561325" y="5523938"/>
            <a:ext cx="4070700" cy="677100"/>
          </a:xfrm>
          <a:prstGeom prst="rect">
            <a:avLst/>
          </a:prstGeom>
          <a:solidFill>
            <a:srgbClr val="BBD6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timing law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d4e30fb220_2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d4e30fb220_2_0"/>
          <p:cNvSpPr txBox="1"/>
          <p:nvPr/>
        </p:nvSpPr>
        <p:spPr>
          <a:xfrm>
            <a:off x="-1" y="290945"/>
            <a:ext cx="9144000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Saturations: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After scaling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8" name="Google Shape;408;g1d4e30fb220_2_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1d4e30fb220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400" y="2909488"/>
            <a:ext cx="3002500" cy="24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d4e30fb220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801" y="2843975"/>
            <a:ext cx="3173125" cy="26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d4e30fb220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675" y="3999910"/>
            <a:ext cx="2024975" cy="2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d4e30fb220_3_7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d4e30fb220_3_7"/>
          <p:cNvSpPr txBox="1"/>
          <p:nvPr/>
        </p:nvSpPr>
        <p:spPr>
          <a:xfrm>
            <a:off x="-1" y="290945"/>
            <a:ext cx="9144000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Cubic Polynomial: Solution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g1d4e30fb220_3_7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d4e30fb220_3_7"/>
          <p:cNvSpPr txBox="1"/>
          <p:nvPr/>
        </p:nvSpPr>
        <p:spPr>
          <a:xfrm>
            <a:off x="110837" y="1413229"/>
            <a:ext cx="151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1d4e30fb220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9016" y="3989903"/>
            <a:ext cx="2976651" cy="243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4e30fb220_3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909" y="1240942"/>
            <a:ext cx="2976649" cy="253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d4e30fb220_3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900" y="3989913"/>
            <a:ext cx="2976649" cy="2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d4e30fb220_3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9025" y="1246690"/>
            <a:ext cx="2976651" cy="252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4e30fb220_3_68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1d4e30fb220_3_68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Switch between Tracking and Regulation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0" name="Google Shape;430;g1d4e30fb220_3_68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1d4e30fb220_3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00" y="2342163"/>
            <a:ext cx="2173675" cy="21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d4e30fb220_3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5163" y="3296025"/>
            <a:ext cx="2173675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d4e30fb220_3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2475" y="4168975"/>
            <a:ext cx="1889575" cy="18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d4e30fb220_3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0950" y="3129147"/>
            <a:ext cx="1251226" cy="12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d4e30fb220_3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8660" y="1215675"/>
            <a:ext cx="1977200" cy="17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7"/>
          <p:cNvSpPr txBox="1"/>
          <p:nvPr/>
        </p:nvSpPr>
        <p:spPr>
          <a:xfrm>
            <a:off x="110837" y="350937"/>
            <a:ext cx="89085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7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"/>
          <p:cNvSpPr txBox="1"/>
          <p:nvPr/>
        </p:nvSpPr>
        <p:spPr>
          <a:xfrm>
            <a:off x="115601" y="1081549"/>
            <a:ext cx="9028399" cy="800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Goal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4" name="Google Shape;444;p7"/>
          <p:cNvSpPr txBox="1"/>
          <p:nvPr/>
        </p:nvSpPr>
        <p:spPr>
          <a:xfrm>
            <a:off x="591199" y="1622486"/>
            <a:ext cx="8317274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6907" l="-1023" r="0" t="-51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Clipping" id="445" name="Google Shape;4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2707" y="2453483"/>
            <a:ext cx="3926276" cy="213197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"/>
          <p:cNvSpPr txBox="1"/>
          <p:nvPr/>
        </p:nvSpPr>
        <p:spPr>
          <a:xfrm>
            <a:off x="110837" y="4918330"/>
            <a:ext cx="9028399" cy="10771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145" r="0" t="-62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52c2bd439_2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1d52c2bd439_2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Definition: Environment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g1d52c2bd439_2_0"/>
          <p:cNvSpPr/>
          <p:nvPr/>
        </p:nvSpPr>
        <p:spPr>
          <a:xfrm>
            <a:off x="115600" y="1138740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1d52c2bd439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298" y="2480419"/>
            <a:ext cx="4559848" cy="4214021"/>
          </a:xfrm>
          <a:prstGeom prst="rect">
            <a:avLst/>
          </a:prstGeom>
          <a:noFill/>
          <a:ln cap="flat" cmpd="sng" w="12700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7" name="Google Shape;97;g1d52c2bd439_2_0"/>
          <p:cNvSpPr txBox="1"/>
          <p:nvPr/>
        </p:nvSpPr>
        <p:spPr>
          <a:xfrm>
            <a:off x="115601" y="1206170"/>
            <a:ext cx="902839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</a:rPr>
              <a:t>Occupancy Grid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98" name="Google Shape;98;g1d52c2bd439_2_0"/>
          <p:cNvSpPr txBox="1"/>
          <p:nvPr/>
        </p:nvSpPr>
        <p:spPr>
          <a:xfrm>
            <a:off x="376736" y="1920223"/>
            <a:ext cx="8032973" cy="369332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 create an environment we used the Matlab Tool: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Occupancy Grid</a:t>
            </a:r>
            <a:r>
              <a:rPr b="0" i="0" lang="en-U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1" i="0" sz="2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d4e30fb220_3_91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d4e30fb220_3_91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Regulations: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andle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ifferent IC</a:t>
            </a:r>
            <a:endParaRPr b="1" i="0" sz="3200" u="none" cap="none" strike="noStrike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3" name="Google Shape;453;g1d4e30fb220_3_91"/>
          <p:cNvSpPr/>
          <p:nvPr/>
        </p:nvSpPr>
        <p:spPr>
          <a:xfrm>
            <a:off x="110825" y="1041100"/>
            <a:ext cx="8908500" cy="5636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1d4e30fb220_3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900" y="4505035"/>
            <a:ext cx="3698225" cy="127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fc_k9NlbVtdrD7xMr2AZdK2cbnEhW5PSg5oppJbf1SFfuX5xqyXvwswfp7Xb1_XeSXTP0F0JZTsBofnOvnALEKLHe4K5TQ8Exx9CAO4n82PG3Kmx4pH019K9PiKWKvbgWPVnLg2HjlthSA=s2048" id="455" name="Google Shape;455;g1d4e30fb220_3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7214" y="1802556"/>
            <a:ext cx="4759326" cy="216617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d4e30fb220_3_91"/>
          <p:cNvSpPr/>
          <p:nvPr/>
        </p:nvSpPr>
        <p:spPr>
          <a:xfrm>
            <a:off x="1977214" y="4445099"/>
            <a:ext cx="4817286" cy="1396746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4e30fb220_3_105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1d4e30fb220_3_105"/>
          <p:cNvSpPr txBox="1"/>
          <p:nvPr/>
        </p:nvSpPr>
        <p:spPr>
          <a:xfrm>
            <a:off x="-1" y="290945"/>
            <a:ext cx="9144000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 Problem: Common Approaches</a:t>
            </a:r>
            <a:endParaRPr b="1" i="0" sz="3200" u="none" cap="none" strike="noStrike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g1d4e30fb220_3_105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d4e30fb220_3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025" y="2348750"/>
            <a:ext cx="2865425" cy="21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d4e30fb220_3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2124" y="2348750"/>
            <a:ext cx="2581275" cy="21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d4e30fb220_3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075" y="2348750"/>
            <a:ext cx="2581275" cy="216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d4e30fb220_3_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2124" y="4734949"/>
            <a:ext cx="2581276" cy="19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d4e30fb220_3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025" y="4734950"/>
            <a:ext cx="2865424" cy="19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d4e30fb220_3_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1076" y="4734950"/>
            <a:ext cx="2592556" cy="19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d4e30fb220_3_105"/>
          <p:cNvSpPr txBox="1"/>
          <p:nvPr/>
        </p:nvSpPr>
        <p:spPr>
          <a:xfrm>
            <a:off x="6131075" y="1451305"/>
            <a:ext cx="2538951" cy="52318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Posture Regulation with Singularity :</a:t>
            </a:r>
            <a:r>
              <a:rPr b="1"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K =[3,3 ,1] </a:t>
            </a: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d4e30fb220_3_105"/>
          <p:cNvSpPr txBox="1"/>
          <p:nvPr/>
        </p:nvSpPr>
        <p:spPr>
          <a:xfrm>
            <a:off x="472299" y="1451290"/>
            <a:ext cx="2538900" cy="5232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Cartesian Regulation</a:t>
            </a:r>
            <a:endParaRPr b="1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 =[1 ,1]  </a:t>
            </a: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d4e30fb220_3_105"/>
          <p:cNvSpPr txBox="1"/>
          <p:nvPr/>
        </p:nvSpPr>
        <p:spPr>
          <a:xfrm>
            <a:off x="3362124" y="1451305"/>
            <a:ext cx="2640000" cy="5232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Posture Regulation without Singularity : </a:t>
            </a:r>
            <a:r>
              <a:rPr b="1"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 =[3,3 ,1]  </a:t>
            </a:r>
            <a:endParaRPr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54cf8156b_2_1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d54cf8156b_2_10"/>
          <p:cNvSpPr txBox="1"/>
          <p:nvPr/>
        </p:nvSpPr>
        <p:spPr>
          <a:xfrm>
            <a:off x="-1" y="290945"/>
            <a:ext cx="9144000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 Problem: Common Approaches</a:t>
            </a:r>
            <a:endParaRPr b="1" i="0" sz="3200" u="none" cap="none" strike="noStrike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g1d54cf8156b_2_10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d54cf8156b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325" y="1819250"/>
            <a:ext cx="2866049" cy="21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d54cf8156b_2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5400" y="1712000"/>
            <a:ext cx="2866049" cy="22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d54cf8156b_2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675" y="4136200"/>
            <a:ext cx="2821350" cy="25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d54cf8156b_2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5400" y="4136199"/>
            <a:ext cx="2850050" cy="24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d54cf8156b_2_10"/>
          <p:cNvSpPr txBox="1"/>
          <p:nvPr/>
        </p:nvSpPr>
        <p:spPr>
          <a:xfrm>
            <a:off x="5292621" y="1168986"/>
            <a:ext cx="2538900" cy="5232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Posture Regulation with Singularity</a:t>
            </a:r>
            <a:r>
              <a:rPr b="1"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K =[2,2 ,1] </a:t>
            </a: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i="0" sz="1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d54cf8156b_2_10"/>
          <p:cNvSpPr txBox="1"/>
          <p:nvPr/>
        </p:nvSpPr>
        <p:spPr>
          <a:xfrm>
            <a:off x="953770" y="1168973"/>
            <a:ext cx="2640000" cy="5232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Posture Regulation without Singularity </a:t>
            </a:r>
            <a:r>
              <a:rPr b="1"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K =[2,2 ,1]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2"/>
          <p:cNvSpPr txBox="1"/>
          <p:nvPr/>
        </p:nvSpPr>
        <p:spPr>
          <a:xfrm>
            <a:off x="-1" y="290945"/>
            <a:ext cx="9144001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 Controller: Posture Control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32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2"/>
          <p:cNvSpPr txBox="1"/>
          <p:nvPr/>
        </p:nvSpPr>
        <p:spPr>
          <a:xfrm>
            <a:off x="115601" y="1081549"/>
            <a:ext cx="902839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We can design the following feedback controller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4" name="Google Shape;494;p32"/>
          <p:cNvSpPr txBox="1"/>
          <p:nvPr/>
        </p:nvSpPr>
        <p:spPr>
          <a:xfrm>
            <a:off x="110837" y="3123009"/>
            <a:ext cx="902839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This controller makes the system converging to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descr="Screen Clipping" id="495" name="Google Shape;4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839" y="4239485"/>
            <a:ext cx="2700326" cy="225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/>
          <p:nvPr/>
        </p:nvSpPr>
        <p:spPr>
          <a:xfrm>
            <a:off x="1582152" y="1697042"/>
            <a:ext cx="4569266" cy="107621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2"/>
          <p:cNvSpPr txBox="1"/>
          <p:nvPr/>
        </p:nvSpPr>
        <p:spPr>
          <a:xfrm>
            <a:off x="115601" y="4528254"/>
            <a:ext cx="902839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The closed-loop system is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2274881" y="3646190"/>
            <a:ext cx="3460902" cy="574392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2"/>
          <p:cNvSpPr txBox="1"/>
          <p:nvPr/>
        </p:nvSpPr>
        <p:spPr>
          <a:xfrm>
            <a:off x="6964136" y="1871549"/>
            <a:ext cx="2055173" cy="6770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312" l="-2660" r="0" t="-45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Clipping" id="500" name="Google Shape;50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128" y="1789538"/>
            <a:ext cx="4077269" cy="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2"/>
          <p:cNvSpPr txBox="1"/>
          <p:nvPr/>
        </p:nvSpPr>
        <p:spPr>
          <a:xfrm>
            <a:off x="2424545" y="3614710"/>
            <a:ext cx="3172691" cy="80017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Clipping" id="502" name="Google Shape;50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655" y="5134605"/>
            <a:ext cx="2038635" cy="352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503" name="Google Shape;50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6656" y="5464496"/>
            <a:ext cx="3410426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504" name="Google Shape;50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6655" y="6076408"/>
            <a:ext cx="2019582" cy="40010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2"/>
          <p:cNvSpPr/>
          <p:nvPr/>
        </p:nvSpPr>
        <p:spPr>
          <a:xfrm>
            <a:off x="364314" y="5059464"/>
            <a:ext cx="3902879" cy="1396746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4267194" y="5225113"/>
            <a:ext cx="2369134" cy="6770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9004" l="-2312" r="0" t="-45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2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Numerical Performance Measures: Regulation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12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2"/>
          <p:cNvSpPr txBox="1"/>
          <p:nvPr/>
        </p:nvSpPr>
        <p:spPr>
          <a:xfrm>
            <a:off x="605125" y="1852025"/>
            <a:ext cx="70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2"/>
          <p:cNvSpPr txBox="1"/>
          <p:nvPr/>
        </p:nvSpPr>
        <p:spPr>
          <a:xfrm>
            <a:off x="1629900" y="1815650"/>
            <a:ext cx="5397900" cy="400200"/>
          </a:xfrm>
          <a:prstGeom prst="rect">
            <a:avLst/>
          </a:prstGeom>
          <a:solidFill>
            <a:srgbClr val="F1BDB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used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stepinfo MATLAB function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2"/>
          <p:cNvSpPr txBox="1"/>
          <p:nvPr/>
        </p:nvSpPr>
        <p:spPr>
          <a:xfrm>
            <a:off x="1629900" y="4513575"/>
            <a:ext cx="5397900" cy="4002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use a fixed tolerance band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2"/>
          <p:cNvSpPr txBox="1"/>
          <p:nvPr/>
        </p:nvSpPr>
        <p:spPr>
          <a:xfrm>
            <a:off x="110825" y="3740525"/>
            <a:ext cx="492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Custom Settling Time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2"/>
          <p:cNvSpPr txBox="1"/>
          <p:nvPr/>
        </p:nvSpPr>
        <p:spPr>
          <a:xfrm>
            <a:off x="110837" y="1217415"/>
            <a:ext cx="271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Settling Time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5250" y="2103651"/>
            <a:ext cx="996925" cy="9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238" y="4903663"/>
            <a:ext cx="996925" cy="9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2"/>
          <p:cNvSpPr txBox="1"/>
          <p:nvPr/>
        </p:nvSpPr>
        <p:spPr>
          <a:xfrm>
            <a:off x="110825" y="2363613"/>
            <a:ext cx="194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b="1" i="0" sz="25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 txBox="1"/>
          <p:nvPr/>
        </p:nvSpPr>
        <p:spPr>
          <a:xfrm>
            <a:off x="117898" y="5163625"/>
            <a:ext cx="200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i="0" sz="25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2"/>
          <p:cNvSpPr txBox="1"/>
          <p:nvPr/>
        </p:nvSpPr>
        <p:spPr>
          <a:xfrm>
            <a:off x="1629900" y="5890475"/>
            <a:ext cx="5575338" cy="400069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add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hoc MATLAB function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Settling Time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2"/>
          <p:cNvSpPr txBox="1"/>
          <p:nvPr/>
        </p:nvSpPr>
        <p:spPr>
          <a:xfrm>
            <a:off x="1629900" y="3064612"/>
            <a:ext cx="5397900" cy="400200"/>
          </a:xfrm>
          <a:prstGeom prst="rect">
            <a:avLst/>
          </a:prstGeom>
          <a:solidFill>
            <a:srgbClr val="F1BDB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our case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response of a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dynamical system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4e30fb220_3_31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d4e30fb220_3_31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 Controllers: Fine Tuning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1" name="Google Shape;531;g1d4e30fb220_3_31"/>
          <p:cNvSpPr/>
          <p:nvPr/>
        </p:nvSpPr>
        <p:spPr>
          <a:xfrm>
            <a:off x="1155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1d4e30fb220_3_31"/>
          <p:cNvSpPr/>
          <p:nvPr/>
        </p:nvSpPr>
        <p:spPr>
          <a:xfrm>
            <a:off x="797950" y="1682175"/>
            <a:ext cx="27606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Saturation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1d4e30fb220_3_31"/>
          <p:cNvSpPr/>
          <p:nvPr/>
        </p:nvSpPr>
        <p:spPr>
          <a:xfrm>
            <a:off x="797950" y="2954550"/>
            <a:ext cx="27606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Settling Time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1d4e30fb220_3_31"/>
          <p:cNvSpPr/>
          <p:nvPr/>
        </p:nvSpPr>
        <p:spPr>
          <a:xfrm>
            <a:off x="797950" y="4316125"/>
            <a:ext cx="27606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Prescribed Bounds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d4e30fb220_3_31"/>
          <p:cNvSpPr/>
          <p:nvPr/>
        </p:nvSpPr>
        <p:spPr>
          <a:xfrm>
            <a:off x="5758125" y="2415450"/>
            <a:ext cx="2760600" cy="20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 Tuning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g1d4e30fb220_3_31"/>
          <p:cNvCxnSpPr>
            <a:stCxn id="532" idx="3"/>
            <a:endCxn id="535" idx="1"/>
          </p:cNvCxnSpPr>
          <p:nvPr/>
        </p:nvCxnSpPr>
        <p:spPr>
          <a:xfrm>
            <a:off x="3558550" y="2156625"/>
            <a:ext cx="2199600" cy="1272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7" name="Google Shape;537;g1d4e30fb220_3_31"/>
          <p:cNvCxnSpPr>
            <a:stCxn id="534" idx="3"/>
            <a:endCxn id="535" idx="1"/>
          </p:cNvCxnSpPr>
          <p:nvPr/>
        </p:nvCxnSpPr>
        <p:spPr>
          <a:xfrm flipH="1" rot="10800000">
            <a:off x="3558550" y="3428875"/>
            <a:ext cx="2199600" cy="1361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g1d4e30fb220_3_31"/>
          <p:cNvCxnSpPr>
            <a:endCxn id="535" idx="1"/>
          </p:cNvCxnSpPr>
          <p:nvPr/>
        </p:nvCxnSpPr>
        <p:spPr>
          <a:xfrm>
            <a:off x="3601425" y="3429000"/>
            <a:ext cx="215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9" name="Google Shape;539;g1d4e30fb220_3_31"/>
          <p:cNvSpPr txBox="1"/>
          <p:nvPr/>
        </p:nvSpPr>
        <p:spPr>
          <a:xfrm>
            <a:off x="446567" y="5862771"/>
            <a:ext cx="8423700" cy="708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gains of the controllers  are chosen according to the system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580dfd6cc_0_1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1d580dfd6cc_0_1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Circular trajectory + Posture control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g1d580dfd6cc_0_1"/>
          <p:cNvSpPr/>
          <p:nvPr/>
        </p:nvSpPr>
        <p:spPr>
          <a:xfrm>
            <a:off x="125" y="1041100"/>
            <a:ext cx="9144000" cy="5817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7" name="Google Shape;547;g1d580dfd6cc_0_1"/>
          <p:cNvGraphicFramePr/>
          <p:nvPr/>
        </p:nvGraphicFramePr>
        <p:xfrm>
          <a:off x="675825" y="213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{E8557CF0-6A59-4703-AD3C-35867946158C}</a:tableStyleId>
              </a:tblPr>
              <a:tblGrid>
                <a:gridCol w="1948150"/>
                <a:gridCol w="1948150"/>
                <a:gridCol w="1948150"/>
                <a:gridCol w="1948150"/>
              </a:tblGrid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K = [1, 1, 1]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K = [1, 1, 3]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K = [3, 3, 1]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Settling Time X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17.71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20.76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0B050"/>
                          </a:solidFill>
                        </a:rPr>
                        <a:t>14.60</a:t>
                      </a:r>
                      <a:endParaRPr b="1" sz="17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Settling Time Y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16.09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19.17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00B050"/>
                          </a:solidFill>
                        </a:rPr>
                        <a:t>14.13</a:t>
                      </a:r>
                      <a:endParaRPr b="1" sz="1700" u="none" cap="none" strike="noStrike">
                        <a:solidFill>
                          <a:srgbClr val="00B05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Settling Time Theta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19.94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22.18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rgbClr val="C00000"/>
                          </a:solidFill>
                        </a:rPr>
                        <a:t>22.11</a:t>
                      </a:r>
                      <a:endParaRPr b="1" sz="1700" u="none" cap="none" strike="noStrike">
                        <a:solidFill>
                          <a:srgbClr val="C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8" name="Google Shape;548;g1d580dfd6c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4930" y="5247642"/>
            <a:ext cx="1040375" cy="9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d580dfd6cc_0_1"/>
          <p:cNvSpPr txBox="1"/>
          <p:nvPr/>
        </p:nvSpPr>
        <p:spPr>
          <a:xfrm>
            <a:off x="4331930" y="5475437"/>
            <a:ext cx="16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Trade Off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d580dfd6cc_0_12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d580dfd6cc_0_12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Posture 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=[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6" name="Google Shape;556;g1d580dfd6cc_0_12"/>
          <p:cNvSpPr/>
          <p:nvPr/>
        </p:nvSpPr>
        <p:spPr>
          <a:xfrm>
            <a:off x="125" y="1057625"/>
            <a:ext cx="9144000" cy="58005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1d580dfd6c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00" y="4396000"/>
            <a:ext cx="3289676" cy="2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d580dfd6cc_0_12"/>
          <p:cNvPicPr preferRelativeResize="0"/>
          <p:nvPr/>
        </p:nvPicPr>
        <p:blipFill rotWithShape="1">
          <a:blip r:embed="rId4">
            <a:alphaModFix/>
          </a:blip>
          <a:srcRect b="0" l="-9089" r="9089" t="0"/>
          <a:stretch/>
        </p:blipFill>
        <p:spPr>
          <a:xfrm>
            <a:off x="5242349" y="1522250"/>
            <a:ext cx="3379626" cy="26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d580dfd6cc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875" y="4396000"/>
            <a:ext cx="3138100" cy="2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d580dfd6cc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600" y="1522251"/>
            <a:ext cx="3289675" cy="268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d580dfd6cc_0_12"/>
          <p:cNvSpPr txBox="1"/>
          <p:nvPr/>
        </p:nvSpPr>
        <p:spPr>
          <a:xfrm>
            <a:off x="4121875" y="1057625"/>
            <a:ext cx="13620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 =[3,3,1]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4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4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Regulations: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andle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ifferent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inal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ose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8" name="Google Shape;568;p14"/>
          <p:cNvSpPr/>
          <p:nvPr/>
        </p:nvSpPr>
        <p:spPr>
          <a:xfrm>
            <a:off x="125" y="1057625"/>
            <a:ext cx="9144000" cy="58005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5900" y="4086138"/>
            <a:ext cx="28384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888" y="5006263"/>
            <a:ext cx="26193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9763" y="5425402"/>
            <a:ext cx="1405635" cy="2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4"/>
          <p:cNvSpPr txBox="1"/>
          <p:nvPr/>
        </p:nvSpPr>
        <p:spPr>
          <a:xfrm>
            <a:off x="92024" y="1236125"/>
            <a:ext cx="46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Transformation of variables:</a:t>
            </a:r>
            <a:endParaRPr b="1" i="0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62525" y="2231099"/>
            <a:ext cx="2838450" cy="193125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" name="Google Shape;574;p14"/>
          <p:cNvSpPr/>
          <p:nvPr/>
        </p:nvSpPr>
        <p:spPr>
          <a:xfrm>
            <a:off x="678675" y="4803000"/>
            <a:ext cx="3006600" cy="157590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5239900" y="3947513"/>
            <a:ext cx="3323400" cy="287760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580dfda7a_1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1d580dfda7a_1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Pose 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ifferent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inal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ose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=[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90</a:t>
            </a: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2" name="Google Shape;582;g1d580dfda7a_1_0"/>
          <p:cNvSpPr/>
          <p:nvPr/>
        </p:nvSpPr>
        <p:spPr>
          <a:xfrm>
            <a:off x="125" y="1041100"/>
            <a:ext cx="9144000" cy="5817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g1d580dfda7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75" y="1320275"/>
            <a:ext cx="3000350" cy="253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d580dfda7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375" y="4125054"/>
            <a:ext cx="3000349" cy="245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d580dfda7a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2299" y="1313775"/>
            <a:ext cx="3000349" cy="254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d580dfda7a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2300" y="4072638"/>
            <a:ext cx="3000350" cy="256244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d580dfda7a_1_0"/>
          <p:cNvSpPr txBox="1"/>
          <p:nvPr/>
        </p:nvSpPr>
        <p:spPr>
          <a:xfrm>
            <a:off x="4045675" y="1057625"/>
            <a:ext cx="13620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 =[3,3,1]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i="0" sz="18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Definition: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Overview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474997" y="1541305"/>
            <a:ext cx="1427100" cy="7689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6"/>
          <p:cNvCxnSpPr>
            <a:stCxn id="106" idx="3"/>
          </p:cNvCxnSpPr>
          <p:nvPr/>
        </p:nvCxnSpPr>
        <p:spPr>
          <a:xfrm>
            <a:off x="1902097" y="1925755"/>
            <a:ext cx="977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8" name="Google Shape;108;p6"/>
          <p:cNvSpPr/>
          <p:nvPr/>
        </p:nvSpPr>
        <p:spPr>
          <a:xfrm>
            <a:off x="2879751" y="1541305"/>
            <a:ext cx="2504400" cy="7689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6419917" y="1541305"/>
            <a:ext cx="2235300" cy="7689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 cap="flat" cmpd="sng" w="12700">
            <a:solidFill>
              <a:srgbClr val="BBD6E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Unicycle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6"/>
          <p:cNvCxnSpPr>
            <a:endCxn id="109" idx="1"/>
          </p:cNvCxnSpPr>
          <p:nvPr/>
        </p:nvCxnSpPr>
        <p:spPr>
          <a:xfrm>
            <a:off x="5384017" y="1925755"/>
            <a:ext cx="1035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1" name="Google Shape;111;p6"/>
          <p:cNvSpPr/>
          <p:nvPr/>
        </p:nvSpPr>
        <p:spPr>
          <a:xfrm>
            <a:off x="474997" y="2390561"/>
            <a:ext cx="1427100" cy="235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Differential Flat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i="0" sz="18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2879750" y="2390550"/>
            <a:ext cx="2504400" cy="235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  <a:endParaRPr b="1" sz="1800" u="sng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Linear/NonLinear State Feedback</a:t>
            </a:r>
            <a:endParaRPr sz="18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Output Feedback</a:t>
            </a:r>
            <a:endParaRPr b="0" i="0" sz="18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Regulation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Cartesian </a:t>
            </a:r>
            <a:r>
              <a:rPr b="0" i="0" lang="en-US" sz="18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Regulation</a:t>
            </a:r>
            <a:endParaRPr b="0" i="0" sz="18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- Posture Regulation</a:t>
            </a:r>
            <a:endParaRPr b="1" i="0" sz="1800" u="none" cap="none" strike="noStrik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6361805" y="2388012"/>
            <a:ext cx="2293200" cy="2344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114" name="Google Shape;1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346" y="2656598"/>
            <a:ext cx="1945447" cy="1699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115" name="Google Shape;1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6228" y="4895275"/>
            <a:ext cx="4891432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f651cdbfec_0_5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1f651cdbfec_0_5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Regulations: </a:t>
            </a: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Handling Singularity of  (𝜔)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4" name="Google Shape;594;g1f651cdbfec_0_5"/>
          <p:cNvSpPr/>
          <p:nvPr/>
        </p:nvSpPr>
        <p:spPr>
          <a:xfrm>
            <a:off x="-2225" y="1074150"/>
            <a:ext cx="9144000" cy="5784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g1f651cdbfe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250" y="1891425"/>
            <a:ext cx="3756624" cy="33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f651cdbfe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00" y="1890875"/>
            <a:ext cx="3756624" cy="33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f651cdbfec_0_5"/>
          <p:cNvSpPr/>
          <p:nvPr/>
        </p:nvSpPr>
        <p:spPr>
          <a:xfrm>
            <a:off x="3938525" y="3383375"/>
            <a:ext cx="1448700" cy="7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2"/>
                </a:solidFill>
              </a:rPr>
              <a:t>Numerical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cd16ced237_0_64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1cd16ced237_0_64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Simulink Solver Configurations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4" name="Google Shape;604;g1cd16ced237_0_64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1cd16ced237_0_64"/>
          <p:cNvSpPr/>
          <p:nvPr/>
        </p:nvSpPr>
        <p:spPr>
          <a:xfrm>
            <a:off x="884200" y="1940925"/>
            <a:ext cx="2523300" cy="12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1cd16ced237_0_64"/>
          <p:cNvSpPr/>
          <p:nvPr/>
        </p:nvSpPr>
        <p:spPr>
          <a:xfrm>
            <a:off x="884200" y="3662800"/>
            <a:ext cx="2523300" cy="12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1cd16ced237_0_64"/>
          <p:cNvSpPr txBox="1"/>
          <p:nvPr/>
        </p:nvSpPr>
        <p:spPr>
          <a:xfrm>
            <a:off x="5793900" y="2283225"/>
            <a:ext cx="239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Step Size</a:t>
            </a:r>
            <a:endParaRPr b="0" i="0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cd16ced237_0_64"/>
          <p:cNvSpPr txBox="1"/>
          <p:nvPr/>
        </p:nvSpPr>
        <p:spPr>
          <a:xfrm>
            <a:off x="5793900" y="4005100"/>
            <a:ext cx="239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Step Size</a:t>
            </a:r>
            <a:endParaRPr b="0" i="0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g1cd16ced237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2600" y="2317939"/>
            <a:ext cx="1558800" cy="4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1cd16ced237_0_64"/>
          <p:cNvSpPr txBox="1"/>
          <p:nvPr/>
        </p:nvSpPr>
        <p:spPr>
          <a:xfrm>
            <a:off x="3894224" y="2317225"/>
            <a:ext cx="1176539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mandatory</a:t>
            </a: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1cd16ced237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300" y="4153840"/>
            <a:ext cx="1558800" cy="4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cd16ced237_0_64"/>
          <p:cNvSpPr txBox="1"/>
          <p:nvPr/>
        </p:nvSpPr>
        <p:spPr>
          <a:xfrm>
            <a:off x="3925894" y="4177991"/>
            <a:ext cx="1038669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elective</a:t>
            </a: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d580dfd6cc_0_26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1d580dfd6cc_0_26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Cubic Polynomial trajectory + Posture control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g1d580dfd6cc_0_26"/>
          <p:cNvSpPr/>
          <p:nvPr/>
        </p:nvSpPr>
        <p:spPr>
          <a:xfrm>
            <a:off x="125" y="1041100"/>
            <a:ext cx="9144000" cy="5817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1d580dfd6c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" y="1453831"/>
            <a:ext cx="9144000" cy="464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d4f1287ddb_0_2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1d4f1287ddb_0_2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Summary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7" name="Google Shape;627;g1d4f1287ddb_0_20"/>
          <p:cNvSpPr/>
          <p:nvPr/>
        </p:nvSpPr>
        <p:spPr>
          <a:xfrm>
            <a:off x="110837" y="1066800"/>
            <a:ext cx="8908500" cy="5611116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1d4f1287ddb_0_20"/>
          <p:cNvSpPr txBox="1"/>
          <p:nvPr/>
        </p:nvSpPr>
        <p:spPr>
          <a:xfrm>
            <a:off x="182489" y="1066800"/>
            <a:ext cx="877901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Tracking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1d4f1287ddb_0_20"/>
          <p:cNvSpPr txBox="1"/>
          <p:nvPr/>
        </p:nvSpPr>
        <p:spPr>
          <a:xfrm>
            <a:off x="110837" y="3453668"/>
            <a:ext cx="8779019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Regulation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1d4f1287ddb_0_20"/>
          <p:cNvSpPr txBox="1"/>
          <p:nvPr/>
        </p:nvSpPr>
        <p:spPr>
          <a:xfrm>
            <a:off x="674326" y="1760897"/>
            <a:ext cx="846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Path generation and its problems</a:t>
            </a:r>
            <a:endParaRPr sz="20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Common Approaches and their Performance Measures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Tuning to satisfy performance constraints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Pros and cons of using Linear State Controller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0B0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631" name="Google Shape;631;g1d4f1287ddb_0_20"/>
          <p:cNvSpPr txBox="1"/>
          <p:nvPr/>
        </p:nvSpPr>
        <p:spPr>
          <a:xfrm>
            <a:off x="674326" y="4246520"/>
            <a:ext cx="8345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Common Approaches and their Performance Measures 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Tuning to satisfy performance constraints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Pros and cons of using Posture Regulation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00B0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0406e1186_2_7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1e0406e1186_2_7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Simulink Schemes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8" name="Google Shape;638;g1e0406e1186_2_7"/>
          <p:cNvSpPr/>
          <p:nvPr/>
        </p:nvSpPr>
        <p:spPr>
          <a:xfrm>
            <a:off x="125" y="1053600"/>
            <a:ext cx="9144000" cy="58044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g1e0406e118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75" y="1595625"/>
            <a:ext cx="8760976" cy="22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1e0406e1186_2_7"/>
          <p:cNvSpPr txBox="1"/>
          <p:nvPr/>
        </p:nvSpPr>
        <p:spPr>
          <a:xfrm>
            <a:off x="182664" y="1148150"/>
            <a:ext cx="877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lang="en-US" sz="2800">
                <a:latin typeface="Arial Narrow"/>
                <a:ea typeface="Arial Narrow"/>
                <a:cs typeface="Arial Narrow"/>
                <a:sym typeface="Arial Narrow"/>
              </a:rPr>
              <a:t>State Feedback Linear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1e0406e1186_2_7"/>
          <p:cNvSpPr txBox="1"/>
          <p:nvPr/>
        </p:nvSpPr>
        <p:spPr>
          <a:xfrm>
            <a:off x="182664" y="3929175"/>
            <a:ext cx="877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lang="en-US" sz="2800">
                <a:latin typeface="Arial Narrow"/>
                <a:ea typeface="Arial Narrow"/>
                <a:cs typeface="Arial Narrow"/>
                <a:sym typeface="Arial Narrow"/>
              </a:rPr>
              <a:t>Posture Regulation With Singularity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g1e0406e1186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50" y="4361200"/>
            <a:ext cx="7461213" cy="23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e0406e1186_2_0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1e0406e1186_2_0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49" name="Google Shape;649;g1e0406e1186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878" y="1404952"/>
            <a:ext cx="8352243" cy="404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e0406e1186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436" y="4855906"/>
            <a:ext cx="7376798" cy="192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52c2bd439_2_166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d52c2bd439_2_166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Definition: Unicycle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d52c2bd439_2_166"/>
          <p:cNvSpPr/>
          <p:nvPr/>
        </p:nvSpPr>
        <p:spPr>
          <a:xfrm>
            <a:off x="115600" y="1066797"/>
            <a:ext cx="8908500" cy="563883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d52c2bd439_2_166"/>
          <p:cNvSpPr txBox="1"/>
          <p:nvPr/>
        </p:nvSpPr>
        <p:spPr>
          <a:xfrm>
            <a:off x="115600" y="1066800"/>
            <a:ext cx="74133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i="0" lang="en-US" sz="2800" u="none" cap="none" strike="noStrike">
                <a:solidFill>
                  <a:srgbClr val="000000"/>
                </a:solidFill>
              </a:rPr>
              <a:t>An example is the </a:t>
            </a:r>
            <a:r>
              <a:rPr b="1" i="0" lang="en-US" sz="2800" u="none" cap="none" strike="noStrike">
                <a:solidFill>
                  <a:srgbClr val="B00843"/>
                </a:solidFill>
              </a:rPr>
              <a:t>differential-drive robot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00843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</a:t>
            </a:r>
            <a:r>
              <a:rPr b="1" i="0" lang="en-US" sz="3200" u="none" cap="none" strike="noStrike">
                <a:solidFill>
                  <a:srgbClr val="B0084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0" i="0" lang="en-US" sz="2400" u="none" cap="none" strike="noStrike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(𝑥, 𝑦)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of the unicycle is the midpoint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 of the segment joining the two differential </a:t>
            </a:r>
            <a:endParaRPr b="0" i="0" sz="24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	drive’s fixed wheels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800" u="none" cap="none" strike="noStrike">
              <a:solidFill>
                <a:srgbClr val="B008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i="0" lang="en-US" sz="2800" u="none" cap="none" strike="noStrike">
                <a:solidFill>
                  <a:srgbClr val="000000"/>
                </a:solidFill>
              </a:rPr>
              <a:t>The </a:t>
            </a:r>
            <a:r>
              <a:rPr b="1" i="0" lang="en-US" sz="2800" u="none" cap="none" strike="noStrike">
                <a:solidFill>
                  <a:srgbClr val="000000"/>
                </a:solidFill>
              </a:rPr>
              <a:t>unicycle’s inputs </a:t>
            </a:r>
            <a:r>
              <a:rPr i="0" lang="en-US" sz="2800" u="none" cap="none" strike="noStrike">
                <a:solidFill>
                  <a:srgbClr val="000000"/>
                </a:solidFill>
              </a:rPr>
              <a:t>are </a:t>
            </a:r>
            <a:endParaRPr i="0" sz="2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b="0" i="0" lang="en-US" sz="2400" u="none" cap="none" strike="noStrike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𝑣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the </a:t>
            </a:r>
            <a:r>
              <a:rPr b="0" i="0" lang="en-US" sz="2400" u="none" cap="none" strike="noStrike">
                <a:solidFill>
                  <a:srgbClr val="00B050"/>
                </a:solidFill>
                <a:latin typeface="Arial Narrow"/>
                <a:ea typeface="Arial Narrow"/>
                <a:cs typeface="Arial Narrow"/>
                <a:sym typeface="Arial Narrow"/>
              </a:rPr>
              <a:t>heading velocity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B00843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-</a:t>
            </a:r>
            <a:r>
              <a:rPr b="0" i="0" lang="en-US" sz="2400" u="none" cap="none" strike="noStrike">
                <a:solidFill>
                  <a:srgbClr val="B0084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2400" u="none" cap="none" strike="noStrike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𝜔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the </a:t>
            </a:r>
            <a:r>
              <a:rPr b="0" i="0" lang="en-US" sz="2400" u="none" cap="none" strike="noStrike">
                <a:solidFill>
                  <a:srgbClr val="00B050"/>
                </a:solidFill>
                <a:latin typeface="Arial Narrow"/>
                <a:ea typeface="Arial Narrow"/>
                <a:cs typeface="Arial Narrow"/>
                <a:sym typeface="Arial Narrow"/>
              </a:rPr>
              <a:t>steering velocity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i="0" lang="en-US" sz="2800" u="none" cap="none" strike="noStrike">
                <a:solidFill>
                  <a:srgbClr val="000000"/>
                </a:solidFill>
              </a:rPr>
              <a:t>The </a:t>
            </a:r>
            <a:r>
              <a:rPr b="1" i="0" lang="en-US" sz="2800" u="none" cap="none" strike="noStrike">
                <a:solidFill>
                  <a:srgbClr val="000000"/>
                </a:solidFill>
              </a:rPr>
              <a:t>unicycle’s model</a:t>
            </a:r>
            <a:endParaRPr i="0" sz="2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800" u="none" cap="none" strike="noStrike">
              <a:solidFill>
                <a:srgbClr val="B0084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B00843"/>
                </a:solidFill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endParaRPr b="1" i="0" sz="2800" u="sng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124" name="Google Shape;124;g1d52c2bd439_2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248" y="2868146"/>
            <a:ext cx="3365733" cy="2908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125" name="Google Shape;125;g1d52c2bd439_2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9665" y="5470535"/>
            <a:ext cx="2743583" cy="99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4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Path Generation: Circular Path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34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266" y="2005800"/>
            <a:ext cx="3048153" cy="26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0841" y="2411863"/>
            <a:ext cx="2974407" cy="26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5700" y="3207825"/>
            <a:ext cx="3479838" cy="31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025" y="3207825"/>
            <a:ext cx="3726025" cy="31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4"/>
          <p:cNvSpPr txBox="1"/>
          <p:nvPr/>
        </p:nvSpPr>
        <p:spPr>
          <a:xfrm>
            <a:off x="115601" y="1081549"/>
            <a:ext cx="9028399" cy="800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Equations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8" name="Google Shape;138;p34"/>
          <p:cNvSpPr/>
          <p:nvPr/>
        </p:nvSpPr>
        <p:spPr>
          <a:xfrm>
            <a:off x="2497796" y="1898488"/>
            <a:ext cx="3698507" cy="957873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5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Problem: Common Approaches</a:t>
            </a:r>
            <a:endParaRPr b="1" i="0" sz="3200" u="none" cap="none" strike="noStrike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110837" y="1122216"/>
            <a:ext cx="8908472" cy="5555673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4676" y="4212902"/>
            <a:ext cx="2746498" cy="229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625" y="4209340"/>
            <a:ext cx="2686450" cy="229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4700" y="1524200"/>
            <a:ext cx="2686448" cy="229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625" y="1522430"/>
            <a:ext cx="2686450" cy="229879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/>
        </p:nvSpPr>
        <p:spPr>
          <a:xfrm>
            <a:off x="562683" y="3898091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Output Feedback (b = 0.75, k1 = 1, k2 = 1):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5"/>
          <p:cNvSpPr txBox="1"/>
          <p:nvPr/>
        </p:nvSpPr>
        <p:spPr>
          <a:xfrm>
            <a:off x="5153209" y="3878413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Z Feedback (Kp = [8 5], Kd = [0.8 1]):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5"/>
          <p:cNvSpPr txBox="1"/>
          <p:nvPr/>
        </p:nvSpPr>
        <p:spPr>
          <a:xfrm>
            <a:off x="5153210" y="1192270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non-linear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5"/>
          <p:cNvSpPr txBox="1"/>
          <p:nvPr/>
        </p:nvSpPr>
        <p:spPr>
          <a:xfrm>
            <a:off x="562683" y="1192270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52374b0ba_2_5"/>
          <p:cNvSpPr/>
          <p:nvPr/>
        </p:nvSpPr>
        <p:spPr>
          <a:xfrm>
            <a:off x="-4326" y="-4362"/>
            <a:ext cx="9148200" cy="295200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1d52374b0ba_2_5"/>
          <p:cNvSpPr txBox="1"/>
          <p:nvPr/>
        </p:nvSpPr>
        <p:spPr>
          <a:xfrm>
            <a:off x="-1" y="290945"/>
            <a:ext cx="9144000" cy="67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Problem: Common Approaches</a:t>
            </a:r>
            <a:endParaRPr b="1" i="0" sz="3200" u="none" cap="none" strike="noStrike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g1d52374b0ba_2_5"/>
          <p:cNvSpPr/>
          <p:nvPr/>
        </p:nvSpPr>
        <p:spPr>
          <a:xfrm>
            <a:off x="110837" y="1122216"/>
            <a:ext cx="8908500" cy="55557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1d52374b0ba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575" y="1522412"/>
            <a:ext cx="2818790" cy="2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d52374b0ba_2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675" y="1522406"/>
            <a:ext cx="2818800" cy="2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d52374b0ba_2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575" y="4212890"/>
            <a:ext cx="2818800" cy="2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d52374b0ba_2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75" y="4212865"/>
            <a:ext cx="2818790" cy="22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d52374b0ba_2_5"/>
          <p:cNvSpPr txBox="1"/>
          <p:nvPr/>
        </p:nvSpPr>
        <p:spPr>
          <a:xfrm>
            <a:off x="562683" y="3898091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Output Feedback (b = 0.75, k1 = 1, k2 = 1):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d52374b0ba_2_5"/>
          <p:cNvSpPr txBox="1"/>
          <p:nvPr/>
        </p:nvSpPr>
        <p:spPr>
          <a:xfrm>
            <a:off x="5153209" y="3878413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Z Feedback (Kp = [8 5], Kd = [0.8 1]):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d52374b0ba_2_5"/>
          <p:cNvSpPr txBox="1"/>
          <p:nvPr/>
        </p:nvSpPr>
        <p:spPr>
          <a:xfrm>
            <a:off x="5153210" y="1192270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non-linear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d52374b0ba_2_5"/>
          <p:cNvSpPr txBox="1"/>
          <p:nvPr/>
        </p:nvSpPr>
        <p:spPr>
          <a:xfrm>
            <a:off x="562683" y="1192270"/>
            <a:ext cx="3349427" cy="30773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State Feedback linear (a = 3, ζ = 0.5):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/>
          <p:nvPr/>
        </p:nvSpPr>
        <p:spPr>
          <a:xfrm>
            <a:off x="-4326" y="-4362"/>
            <a:ext cx="9148325" cy="295308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-1" y="290945"/>
            <a:ext cx="9144001" cy="75094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Tracking Controller: Linear State feedback</a:t>
            </a:r>
            <a:endParaRPr b="0" i="0" sz="1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110837" y="1122216"/>
            <a:ext cx="8908472" cy="559634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115601" y="1081549"/>
            <a:ext cx="9028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b="1" i="0" lang="en-US" sz="2800" u="none" cap="none" strike="noStrike">
                <a:solidFill>
                  <a:srgbClr val="000000"/>
                </a:solidFill>
              </a:rPr>
              <a:t>The linearized error dynamics 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b="0" i="0" lang="en-US" sz="28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⮚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following feedback control is designed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762000" y="1640743"/>
            <a:ext cx="7296150" cy="1290669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Clipping"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5575" y="4340949"/>
            <a:ext cx="2596079" cy="22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/>
          <p:nvPr/>
        </p:nvSpPr>
        <p:spPr>
          <a:xfrm>
            <a:off x="762001" y="4213012"/>
            <a:ext cx="4299900" cy="1214400"/>
          </a:xfrm>
          <a:prstGeom prst="rect">
            <a:avLst/>
          </a:prstGeom>
          <a:noFill/>
          <a:ln cap="flat" cmpd="sng" w="25400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Clipping" id="180" name="Google Shape;180;p3"/>
          <p:cNvPicPr preferRelativeResize="0"/>
          <p:nvPr/>
        </p:nvPicPr>
        <p:blipFill rotWithShape="1">
          <a:blip r:embed="rId4">
            <a:alphaModFix/>
          </a:blip>
          <a:srcRect b="0" l="2990" r="3222" t="4182"/>
          <a:stretch/>
        </p:blipFill>
        <p:spPr>
          <a:xfrm>
            <a:off x="865840" y="1705316"/>
            <a:ext cx="7106538" cy="1093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1128567" y="3023762"/>
            <a:ext cx="78416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This is a </a:t>
            </a:r>
            <a:r>
              <a:rPr b="0" i="0" lang="en-US" sz="2400" u="none" cap="none" strike="noStrike">
                <a:solidFill>
                  <a:srgbClr val="00B050"/>
                </a:solidFill>
                <a:latin typeface="Arial Narrow"/>
                <a:ea typeface="Arial Narrow"/>
                <a:cs typeface="Arial Narrow"/>
                <a:sym typeface="Arial Narrow"/>
              </a:rPr>
              <a:t>time-varying linear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system</a:t>
            </a:r>
            <a:endParaRPr b="1" i="0" sz="2400" u="none" cap="none" strike="noStrike">
              <a:solidFill>
                <a:srgbClr val="00B0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Screen Clipping" id="182" name="Google Shape;1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840" y="4428373"/>
            <a:ext cx="4196098" cy="89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1128574" y="5826051"/>
            <a:ext cx="1773300" cy="396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0258" l="-3650" r="-559" t="-92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1413" y="5705311"/>
            <a:ext cx="3284634" cy="6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2023-01-10T23:00:54Z</dcterms:created>
  <dc:creator>Maher</dc:creator>
</cp:coreProperties>
</file>